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0" r:id="rId3"/>
    <p:sldId id="271" r:id="rId4"/>
    <p:sldId id="272" r:id="rId5"/>
    <p:sldId id="317" r:id="rId6"/>
    <p:sldId id="274" r:id="rId7"/>
    <p:sldId id="275" r:id="rId8"/>
    <p:sldId id="276" r:id="rId9"/>
    <p:sldId id="278" r:id="rId10"/>
    <p:sldId id="279" r:id="rId11"/>
    <p:sldId id="281" r:id="rId12"/>
    <p:sldId id="273" r:id="rId13"/>
    <p:sldId id="289" r:id="rId14"/>
    <p:sldId id="282" r:id="rId15"/>
    <p:sldId id="284" r:id="rId16"/>
    <p:sldId id="285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8" r:id="rId37"/>
    <p:sldId id="325" r:id="rId38"/>
    <p:sldId id="328" r:id="rId39"/>
    <p:sldId id="349" r:id="rId40"/>
    <p:sldId id="306" r:id="rId41"/>
    <p:sldId id="350" r:id="rId42"/>
    <p:sldId id="307" r:id="rId43"/>
    <p:sldId id="322" r:id="rId44"/>
    <p:sldId id="316" r:id="rId45"/>
    <p:sldId id="351" r:id="rId46"/>
    <p:sldId id="354" r:id="rId47"/>
    <p:sldId id="320" r:id="rId48"/>
    <p:sldId id="332" r:id="rId49"/>
    <p:sldId id="355" r:id="rId50"/>
    <p:sldId id="356" r:id="rId51"/>
    <p:sldId id="335" r:id="rId52"/>
    <p:sldId id="357" r:id="rId53"/>
    <p:sldId id="338" r:id="rId54"/>
    <p:sldId id="340" r:id="rId55"/>
    <p:sldId id="341" r:id="rId56"/>
    <p:sldId id="342" r:id="rId57"/>
    <p:sldId id="359" r:id="rId58"/>
    <p:sldId id="358" r:id="rId59"/>
    <p:sldId id="360" r:id="rId60"/>
    <p:sldId id="362" r:id="rId61"/>
    <p:sldId id="361" r:id="rId62"/>
    <p:sldId id="348" r:id="rId63"/>
    <p:sldId id="363" r:id="rId64"/>
    <p:sldId id="364" r:id="rId65"/>
    <p:sldId id="366" r:id="rId66"/>
    <p:sldId id="367" r:id="rId67"/>
    <p:sldId id="365" r:id="rId68"/>
    <p:sldId id="368" r:id="rId69"/>
    <p:sldId id="266" r:id="rId70"/>
    <p:sldId id="268" r:id="rId71"/>
    <p:sldId id="269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D6D6F0"/>
    <a:srgbClr val="8F5902"/>
    <a:srgbClr val="B6B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fitter/M2-Science-du-Langag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2198151"/>
            <a:ext cx="2498914" cy="24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</a:t>
            </a:r>
            <a:r>
              <a:rPr lang="fr-FR" sz="1800" dirty="0"/>
              <a:t>Concepts et opérations </a:t>
            </a:r>
            <a:r>
              <a:rPr lang="fr-FR" sz="1800" dirty="0" smtClean="0"/>
              <a:t>basiques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</a:t>
            </a:r>
            <a:r>
              <a:rPr lang="fr-FR" sz="1800" dirty="0"/>
              <a:t>Concepts et opérations basiques </a:t>
            </a:r>
            <a:endParaRPr lang="fr-FR" sz="1800" dirty="0" smtClean="0"/>
          </a:p>
          <a:p>
            <a:pPr marL="342900" indent="-342900">
              <a:lnSpc>
                <a:spcPct val="150000"/>
              </a:lnSpc>
            </a:pPr>
            <a:r>
              <a:rPr lang="fr-FR" sz="1800" dirty="0" err="1" smtClean="0"/>
              <a:t>TD3</a:t>
            </a:r>
            <a:r>
              <a:rPr lang="fr-FR" sz="1800" dirty="0" smtClean="0"/>
              <a:t> </a:t>
            </a:r>
            <a:r>
              <a:rPr lang="fr-FR" sz="1800" dirty="0"/>
              <a:t>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08/12 – Graphiques avancés avec </a:t>
            </a:r>
            <a:r>
              <a:rPr lang="fr-FR" sz="1800" dirty="0" err="1"/>
              <a:t>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15/12 – Rapports automatisés avec </a:t>
            </a:r>
            <a:r>
              <a:rPr lang="fr-FR" sz="1800" dirty="0" err="1"/>
              <a:t>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833901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TD 1 et 2 : Concepts et opérations basiques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Installer R et 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Fonctions</a:t>
            </a:r>
            <a:endParaRPr lang="fr-F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et charger un paquet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Opérateurs, adressage et création de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err="1" smtClean="0"/>
              <a:t>Dataframe</a:t>
            </a:r>
            <a:r>
              <a:rPr lang="fr-FR" sz="2400" dirty="0" smtClean="0"/>
              <a:t> : format court vs long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580478"/>
            <a:ext cx="21931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</a:t>
            </a:r>
            <a:r>
              <a:rPr lang="fr-FR" dirty="0" smtClean="0">
                <a:solidFill>
                  <a:srgbClr val="7030A0"/>
                </a:solidFill>
              </a:rPr>
              <a:t>graphiques, </a:t>
            </a:r>
            <a:r>
              <a:rPr lang="fr-FR" dirty="0">
                <a:solidFill>
                  <a:srgbClr val="7030A0"/>
                </a:solidFill>
              </a:rPr>
              <a:t>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</a:t>
            </a:r>
            <a:r>
              <a:rPr lang="fr-FR" dirty="0" smtClean="0"/>
              <a:t>"&lt;-" </a:t>
            </a:r>
            <a:r>
              <a:rPr lang="fr-FR" sz="1600" dirty="0"/>
              <a:t>(recommandé) </a:t>
            </a:r>
            <a:r>
              <a:rPr lang="fr-FR" dirty="0"/>
              <a:t>ou du </a:t>
            </a:r>
            <a:r>
              <a:rPr lang="fr-FR" dirty="0" smtClean="0"/>
              <a:t>"</a:t>
            </a:r>
            <a:r>
              <a:rPr lang="fr-FR" b="1" dirty="0" smtClean="0"/>
              <a:t>=</a:t>
            </a:r>
            <a:r>
              <a:rPr lang="fr-FR" dirty="0"/>
              <a:t>"</a:t>
            </a:r>
            <a:r>
              <a:rPr lang="fr-FR" dirty="0" smtClean="0"/>
              <a:t> </a:t>
            </a:r>
            <a:r>
              <a:rPr lang="fr-FR" dirty="0"/>
              <a:t> </a:t>
            </a:r>
            <a:r>
              <a:rPr lang="fr-FR" sz="1600" dirty="0"/>
              <a:t>(moins </a:t>
            </a:r>
            <a:r>
              <a:rPr lang="fr-FR" sz="1600" dirty="0" smtClean="0"/>
              <a:t>recommandé)</a:t>
            </a:r>
            <a:endParaRPr lang="fr-FR" sz="1600" dirty="0"/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10493" y="4860705"/>
            <a:ext cx="420663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"objet"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erreur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Error: &lt;text&gt;:3:2: symbole inattendu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Exemples d'objets :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91809" y="5978538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297203" y="1804016"/>
            <a:ext cx="829288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"c()" signifie "concaténer"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94505" y="3507551"/>
            <a:ext cx="8298275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couleur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blanche  marron   noire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1       1       2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600.0   637.5   675.0   712.5   750.0   900.0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91809" y="2953575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Possibilité d'appliquer des fonctions sur ces objets :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38" y="1815099"/>
            <a:ext cx="807133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numeric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4913460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prstClr val="black"/>
                </a:solidFill>
              </a:rPr>
              <a:t>On utilise </a:t>
            </a:r>
            <a:r>
              <a:rPr lang="fr-FR" sz="2000" b="1" dirty="0">
                <a:solidFill>
                  <a:srgbClr val="FF0000"/>
                </a:solidFill>
              </a:rPr>
              <a:t>c() </a:t>
            </a:r>
            <a:r>
              <a:rPr lang="fr-FR" sz="2000" dirty="0">
                <a:solidFill>
                  <a:prstClr val="black"/>
                </a:solidFill>
              </a:rPr>
              <a:t>pour "concaténer"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147" y="4588360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vecteurs de nature différente ne se mélangent pas très bien...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9614" y="2164578"/>
            <a:ext cx="7719647" cy="129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données doivent être du même type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vache_poids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poids)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(vache_poids)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chr [1:8] "spassky" "karpov" "kasparov" "topalov" "900" "600" "700" "650"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3823025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Possible de changer la nature d'un vecteur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39613" y="4575139"/>
            <a:ext cx="7719647" cy="155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possible de changer la nature d'un vecteur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"900" "600" "700" "650"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900 600 700 650</a:t>
            </a: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qui organise les données d'un vecteur en </a:t>
            </a:r>
            <a:r>
              <a:rPr lang="fr-FR" b="1" dirty="0"/>
              <a:t>catégories ou niveaux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5470925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dirty="0" smtClean="0"/>
              <a:t>"facteurs" </a:t>
            </a:r>
            <a:r>
              <a:rPr lang="fr-FR" dirty="0"/>
              <a:t>seront très utiles quand nous aborderons le recodage </a:t>
            </a:r>
            <a:r>
              <a:rPr lang="fr-FR" dirty="0" smtClean="0"/>
              <a:t>de </a:t>
            </a:r>
            <a:r>
              <a:rPr lang="fr-FR" dirty="0"/>
              <a:t>variables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246184" y="1710471"/>
            <a:ext cx="8405447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karpov kasparov spassky topalov</a:t>
            </a: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niveaux sont rangés automatiquement par ordre alphabétique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possibilité de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ré-ordonner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(levels=)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 de renommer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(labels=)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 niveaux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levels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Spassky Kasparov Karpov Topalov</a:t>
            </a:r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6110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agence les données d'un vecteur en lignes et en </a:t>
            </a:r>
            <a:r>
              <a:rPr lang="fr-FR" sz="2000" dirty="0" smtClean="0"/>
              <a:t>colonnes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même 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871" y="2636579"/>
            <a:ext cx="8194431" cy="342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fonction </a:t>
            </a:r>
            <a:r>
              <a:rPr lang="en-US" sz="1600" b="1" i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qui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 bind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(combiner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202590" y="980193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nature </a:t>
            </a:r>
            <a:r>
              <a:rPr lang="fr-FR" sz="2000" b="1" dirty="0" smtClean="0"/>
              <a:t>différente</a:t>
            </a:r>
            <a:endParaRPr lang="fr-FR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En pratique, </a:t>
            </a:r>
            <a:r>
              <a:rPr lang="fr-FR" sz="2000" dirty="0"/>
              <a:t>nous importons </a:t>
            </a:r>
            <a:r>
              <a:rPr lang="fr-FR" sz="2000" dirty="0" smtClean="0"/>
              <a:t>quasiment toujours </a:t>
            </a:r>
            <a:r>
              <a:rPr lang="fr-FR" sz="2000" dirty="0"/>
              <a:t>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6624508" y="28046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6987047" y="29136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021634" y="28046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5992934" y="23193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colonne = 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9537" y="3395072"/>
            <a:ext cx="38995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vache,couleur,poids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5882" y="3274129"/>
            <a:ext cx="290821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pouvant </a:t>
            </a:r>
            <a:r>
              <a:rPr lang="fr-FR" b="1" dirty="0"/>
              <a:t>contenir</a:t>
            </a:r>
            <a:r>
              <a:rPr lang="fr-FR" dirty="0"/>
              <a:t> des objets de natures différentes : vecteurs, matrices, dataframes ...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631962" y="2068321"/>
            <a:ext cx="276870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MAT, DF)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110654" y="1795819"/>
            <a:ext cx="2669442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  "karpov"   "kasparov" "topalov"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-193045" y="3016555"/>
            <a:ext cx="565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pratique pour stocker temporairement des objets, notamment via des boucles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70094" y="4006712"/>
            <a:ext cx="3732629" cy="18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fr-FR" sz="1200" b="1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EXERCICE MAISON pour les plus téméraires : </a:t>
            </a:r>
            <a: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exécutez et essayer de comprendre cette </a:t>
            </a:r>
            <a:b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simple boucle </a:t>
            </a:r>
            <a:endParaRPr lang="en-US" sz="1200" i="1" dirty="0" smtClean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200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vide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smtClean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 sz="12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"vache"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 {</a:t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LS[[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]] </a:t>
            </a:r>
            <a:r>
              <a:rPr lang="en-US" sz="1200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latinLnBrk="1">
              <a:spcAft>
                <a:spcPts val="1000"/>
              </a:spcAft>
            </a:pPr>
            <a:r>
              <a:rPr lang="fr-FR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fr-FR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remplie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</a:t>
            </a:r>
            <a:r>
              <a:rPr lang="fr-FR" sz="3600" dirty="0" smtClean="0"/>
              <a:t>2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222307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</a:t>
            </a:r>
            <a:r>
              <a:rPr lang="fr-FR" sz="2000" dirty="0" smtClean="0"/>
              <a:t>caractère </a:t>
            </a:r>
            <a:r>
              <a:rPr lang="fr-FR" sz="2000" dirty="0"/>
              <a:t>contenant 4 noms </a:t>
            </a:r>
            <a:r>
              <a:rPr lang="fr-FR" sz="2000" dirty="0" smtClean="0"/>
              <a:t>d'animaux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</a:t>
            </a:r>
            <a:r>
              <a:rPr lang="fr-FR" sz="2000" dirty="0"/>
              <a:t>caractère </a:t>
            </a:r>
            <a:r>
              <a:rPr lang="fr-FR" sz="2000" dirty="0"/>
              <a:t>contenant 4 </a:t>
            </a:r>
            <a:r>
              <a:rPr lang="fr-FR" sz="2000" dirty="0" smtClean="0"/>
              <a:t>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</a:t>
            </a:r>
            <a:r>
              <a:rPr lang="fr-FR" sz="2000" dirty="0" smtClean="0"/>
              <a:t>tailles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</a:t>
            </a:r>
            <a:r>
              <a:rPr lang="fr-FR" sz="2000" dirty="0" smtClean="0"/>
              <a:t>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Transformez le vecteur "animaux" en facteur en changeant l'ordre des niveaux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</a:t>
            </a:r>
            <a:r>
              <a:rPr lang="fr-FR" sz="2000" dirty="0" smtClean="0"/>
              <a:t>"</a:t>
            </a:r>
            <a:r>
              <a:rPr lang="fr-FR" sz="2000" dirty="0"/>
              <a:t>pays" et "poids</a:t>
            </a:r>
            <a:r>
              <a:rPr lang="fr-FR" sz="2000" dirty="0" smtClean="0"/>
              <a:t>" et le facteur "animaux"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Insérez le facteur "animaux" et le </a:t>
            </a:r>
            <a:r>
              <a:rPr lang="fr-FR" sz="2000" dirty="0" err="1" smtClean="0"/>
              <a:t>dataframe</a:t>
            </a:r>
            <a:r>
              <a:rPr lang="fr-FR" sz="2000" dirty="0" smtClean="0"/>
              <a:t> dans une même liste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8846" y="5039558"/>
            <a:ext cx="510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 smtClean="0"/>
              <a:t>Territory</a:t>
            </a:r>
            <a:r>
              <a:rPr lang="fr-FR" sz="1400" dirty="0" smtClean="0"/>
              <a:t> </a:t>
            </a:r>
            <a:r>
              <a:rPr lang="fr-FR" sz="1400" dirty="0"/>
              <a:t>: </a:t>
            </a:r>
            <a:r>
              <a:rPr lang="en-US" sz="1400" dirty="0" smtClean="0"/>
              <a:t>pays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smtClean="0"/>
              <a:t>Bands : nombre de groupes de métal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smtClean="0"/>
              <a:t>Population : nombre d'habitant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 smtClean="0"/>
              <a:t>Happiness</a:t>
            </a:r>
            <a:r>
              <a:rPr lang="fr-FR" sz="1400" dirty="0" smtClean="0"/>
              <a:t> : échelle </a:t>
            </a:r>
            <a:r>
              <a:rPr lang="fr-FR" sz="1400" dirty="0"/>
              <a:t>de bonheur </a:t>
            </a:r>
            <a:r>
              <a:rPr lang="fr-FR" sz="1100" dirty="0"/>
              <a:t>https://</a:t>
            </a:r>
            <a:r>
              <a:rPr lang="fr-FR" sz="1100" dirty="0" err="1"/>
              <a:t>en.wikipedia.org</a:t>
            </a:r>
            <a:r>
              <a:rPr lang="fr-FR" sz="1100" dirty="0"/>
              <a:t>/wiki/</a:t>
            </a:r>
            <a:r>
              <a:rPr lang="fr-FR" sz="1100" dirty="0" err="1"/>
              <a:t>World_Happiness_Report</a:t>
            </a:r>
            <a:endParaRPr lang="fr-FR" sz="11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23" y="1107884"/>
            <a:ext cx="3029927" cy="15703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146" y="1229307"/>
            <a:ext cx="5367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Téléchargez "</a:t>
            </a:r>
            <a:r>
              <a:rPr lang="fr-FR" dirty="0" err="1" smtClean="0"/>
              <a:t>meta_bands.csv</a:t>
            </a:r>
            <a:r>
              <a:rPr lang="fr-FR" dirty="0" smtClean="0"/>
              <a:t>" sur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://github.com/lafitter/M2-Science-du-Langage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3" y="2390673"/>
            <a:ext cx="337185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8576" y="5827534"/>
            <a:ext cx="32355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www.brooklynvegan.com</a:t>
            </a:r>
            <a:r>
              <a:rPr lang="en-US" sz="1050" dirty="0"/>
              <a:t>/study-says-</a:t>
            </a:r>
            <a:r>
              <a:rPr lang="en-US" sz="1050" dirty="0" err="1"/>
              <a:t>coun</a:t>
            </a:r>
            <a:r>
              <a:rPr lang="en-US" sz="1050" dirty="0" smtClean="0"/>
              <a:t>/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p.migdal.pl</a:t>
            </a:r>
            <a:r>
              <a:rPr lang="en-US" sz="1050" dirty="0"/>
              <a:t>/blog/2023/01/metal-bands-happiness-correlation/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0" y="3266863"/>
            <a:ext cx="1915059" cy="1119671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7432186" y="2760785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Adresse du </a:t>
            </a:r>
            <a:r>
              <a:rPr lang="fr-FR" sz="3600" dirty="0" err="1" smtClean="0"/>
              <a:t>dataframe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951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Importer un </a:t>
            </a:r>
            <a:r>
              <a:rPr lang="fr-FR" sz="2000" dirty="0" err="1" smtClean="0"/>
              <a:t>DF</a:t>
            </a:r>
            <a:r>
              <a:rPr lang="fr-FR" sz="2000" dirty="0" smtClean="0"/>
              <a:t> nécessite </a:t>
            </a:r>
            <a:r>
              <a:rPr lang="fr-FR" sz="2000" dirty="0"/>
              <a:t>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Cas 1 : </a:t>
            </a:r>
            <a:r>
              <a:rPr lang="fr-FR" sz="2000" dirty="0"/>
              <a:t>R a été ouvert via le menu application (</a:t>
            </a:r>
            <a:r>
              <a:rPr lang="fr-FR" sz="2000" dirty="0" err="1"/>
              <a:t>windows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636582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624679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Cas </a:t>
            </a:r>
            <a:r>
              <a:rPr lang="fr-FR" sz="2000" b="1" dirty="0" smtClean="0"/>
              <a:t>2 </a:t>
            </a:r>
            <a:r>
              <a:rPr lang="fr-FR" sz="2000" b="1" dirty="0"/>
              <a:t>: </a:t>
            </a:r>
            <a:r>
              <a:rPr lang="fr-FR" sz="2000" dirty="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959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 sz="16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Adresse du </a:t>
            </a:r>
            <a:r>
              <a:rPr lang="fr-FR" sz="3600" dirty="0" err="1" smtClean="0"/>
              <a:t>dataframe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91808" y="5730479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Cas le plus simple </a:t>
            </a:r>
            <a:r>
              <a:rPr lang="fr-FR" sz="1600" dirty="0" smtClean="0">
                <a:solidFill>
                  <a:prstClr val="black"/>
                </a:solidFill>
              </a:rPr>
              <a:t>car </a:t>
            </a:r>
            <a:r>
              <a:rPr lang="fr-FR" sz="1600" dirty="0" smtClean="0">
                <a:solidFill>
                  <a:prstClr val="black"/>
                </a:solidFill>
              </a:rPr>
              <a:t>le </a:t>
            </a:r>
            <a:r>
              <a:rPr lang="fr-FR" sz="1600" dirty="0" err="1">
                <a:solidFill>
                  <a:prstClr val="black"/>
                </a:solidFill>
              </a:rPr>
              <a:t>DF</a:t>
            </a:r>
            <a:r>
              <a:rPr lang="fr-FR" sz="1600" dirty="0">
                <a:solidFill>
                  <a:prstClr val="black"/>
                </a:solidFill>
              </a:rPr>
              <a:t> et le script </a:t>
            </a:r>
            <a:r>
              <a:rPr lang="fr-FR" sz="1600" dirty="0" smtClean="0">
                <a:solidFill>
                  <a:prstClr val="black"/>
                </a:solidFill>
              </a:rPr>
              <a:t>R ont </a:t>
            </a:r>
            <a:r>
              <a:rPr lang="fr-FR" sz="1600" dirty="0">
                <a:solidFill>
                  <a:prstClr val="black"/>
                </a:solidFill>
              </a:rPr>
              <a:t>la même adresse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4309" y="5367873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 </a:t>
            </a:r>
            <a:r>
              <a:rPr lang="en-US" sz="1600" dirty="0" err="1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fonction de base pour lire les fichiers .csv</a:t>
            </a:r>
            <a:endParaRPr lang="fr-FR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séparateur de colonne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type de décimale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indique que la 1ère ligne correspond au nom des variables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Ouvrez le fichier .csv avec bloc-notes pour identifier les bons séparateurs : 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endParaRPr lang="fr-F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 </a:t>
            </a:r>
            <a:r>
              <a:rPr lang="en-US" sz="1600" dirty="0" err="1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fonction de base pour lire les fichiers .csv</a:t>
            </a:r>
            <a:endParaRPr lang="fr-FR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séparateur de colonne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type de décimale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indique que la 1ère ligne correspond au nom des variables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Ouvrez le fichier .csv avec bloc-notes pour identifier les bons séparateurs : 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endParaRPr lang="fr-F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TOUJOURS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VERIFIER LE FORMAT DES VARIABLES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174 obs. of  4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Territory : chr  "Afghanistan" "Albania" "Algeria" "Andorra"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Bands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2 7 16 2 8 1907 19 1545 664 9 ...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Population: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37466414 3088385 43576691 85645 33642646 45864941 3011609 25809973 8884864 10282283 ...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Happiness : num  2.4 5.2 5.12 NA NA ...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Vérifiez ensuite que le </a:t>
            </a:r>
            <a:r>
              <a:rPr lang="fr-FR" sz="2000" dirty="0" err="1" smtClean="0"/>
              <a:t>DF</a:t>
            </a:r>
            <a:r>
              <a:rPr lang="fr-FR" sz="2000" dirty="0" smtClean="0"/>
              <a:t> a été correctement importé avec </a:t>
            </a:r>
            <a:r>
              <a:rPr lang="fr-FR" sz="2000" b="1" dirty="0" err="1" smtClean="0">
                <a:solidFill>
                  <a:srgbClr val="FF0000"/>
                </a:solidFill>
              </a:rPr>
              <a:t>head</a:t>
            </a:r>
            <a:r>
              <a:rPr lang="fr-FR" sz="2000" b="1" dirty="0" smtClean="0">
                <a:solidFill>
                  <a:srgbClr val="FF0000"/>
                </a:solidFill>
              </a:rPr>
              <a:t>() </a:t>
            </a:r>
            <a:r>
              <a:rPr lang="fr-FR" sz="2000" dirty="0" smtClean="0"/>
              <a:t>et </a:t>
            </a:r>
            <a:r>
              <a:rPr lang="fr-FR" sz="2000" b="1" dirty="0" smtClean="0">
                <a:solidFill>
                  <a:srgbClr val="FF0000"/>
                </a:solidFill>
              </a:rPr>
              <a:t>str()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240215"/>
            <a:ext cx="307732" cy="4132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64447" y="5721223"/>
            <a:ext cx="534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quand le </a:t>
            </a:r>
            <a:r>
              <a:rPr lang="fr-FR" sz="1400" dirty="0" err="1" smtClean="0"/>
              <a:t>parameter</a:t>
            </a:r>
            <a:r>
              <a:rPr lang="fr-FR" sz="1400" dirty="0" smtClean="0"/>
              <a:t> "</a:t>
            </a:r>
            <a:r>
              <a:rPr lang="fr-FR" sz="1400" dirty="0" err="1" smtClean="0"/>
              <a:t>dec</a:t>
            </a:r>
            <a:r>
              <a:rPr lang="fr-FR" sz="1400" dirty="0" smtClean="0"/>
              <a:t> = …" est mal spécifié, on peut avoir des erreurs de formats ici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7" y="2032750"/>
            <a:ext cx="3333750" cy="17907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-278414" y="1135387"/>
            <a:ext cx="97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Si votre </a:t>
            </a:r>
            <a:r>
              <a:rPr lang="fr-FR" dirty="0" err="1" smtClean="0"/>
              <a:t>DF</a:t>
            </a:r>
            <a:r>
              <a:rPr lang="fr-FR" dirty="0" smtClean="0"/>
              <a:t> </a:t>
            </a:r>
            <a:r>
              <a:rPr lang="fr-FR" dirty="0" smtClean="0"/>
              <a:t>est de type .</a:t>
            </a:r>
            <a:r>
              <a:rPr lang="fr-FR" dirty="0" err="1" smtClean="0"/>
              <a:t>xlsx</a:t>
            </a:r>
            <a:r>
              <a:rPr lang="fr-FR" dirty="0" smtClean="0"/>
              <a:t>, plus pratique encore de l'importer avec la </a:t>
            </a:r>
            <a:r>
              <a:rPr lang="fr-FR" b="1" dirty="0" err="1" smtClean="0">
                <a:solidFill>
                  <a:srgbClr val="FF0000"/>
                </a:solidFill>
              </a:rPr>
              <a:t>library</a:t>
            </a:r>
            <a:r>
              <a:rPr lang="fr-FR" b="1" dirty="0" smtClean="0">
                <a:solidFill>
                  <a:srgbClr val="FF0000"/>
                </a:solidFill>
              </a:rPr>
              <a:t>(readxl)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377" y="4074482"/>
            <a:ext cx="57325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92969" y="4945081"/>
            <a:ext cx="263769" cy="391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1679" y="5402732"/>
            <a:ext cx="436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pas la peine de spécifier "sep = …" et " </a:t>
            </a:r>
            <a:r>
              <a:rPr lang="fr-FR" sz="1600" dirty="0" err="1" smtClean="0"/>
              <a:t>dec</a:t>
            </a:r>
            <a:r>
              <a:rPr lang="fr-FR" sz="1600" dirty="0" smtClean="0"/>
              <a:t> = …" ici</a:t>
            </a:r>
            <a:endParaRPr lang="en-US" sz="16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955328" y="2558090"/>
            <a:ext cx="386351" cy="28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45136" y="2420269"/>
            <a:ext cx="4158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NB : dans </a:t>
            </a:r>
            <a:r>
              <a:rPr lang="fr-FR" sz="1600" dirty="0" err="1" smtClean="0"/>
              <a:t>excel</a:t>
            </a:r>
            <a:r>
              <a:rPr lang="fr-FR" sz="1600" dirty="0" smtClean="0"/>
              <a:t> les décimales sont des virgules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9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842239" y="25409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45440"/>
            <a:ext cx="5178669" cy="431674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6532684" y="39125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72299" y="3727911"/>
            <a:ext cx="177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prévisualisation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</a:t>
            </a:r>
            <a:r>
              <a:rPr lang="fr-FR" sz="3600" dirty="0" smtClean="0"/>
              <a:t>3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Importez et inspectez les fichiers "</a:t>
            </a:r>
            <a:r>
              <a:rPr lang="fr-FR" dirty="0" err="1" smtClean="0"/>
              <a:t>reading_skills</a:t>
            </a:r>
            <a:r>
              <a:rPr lang="fr-FR" dirty="0" smtClean="0"/>
              <a:t>" numérotés de 1 à 3, disponibles </a:t>
            </a:r>
            <a:r>
              <a:rPr lang="fr-FR" dirty="0"/>
              <a:t>sur </a:t>
            </a:r>
            <a:r>
              <a:rPr lang="fr-FR" dirty="0">
                <a:hlinkClick r:id="rId2"/>
              </a:rPr>
              <a:t>https://</a:t>
            </a:r>
            <a:r>
              <a:rPr lang="fr-FR" dirty="0" err="1" smtClean="0">
                <a:hlinkClick r:id="rId2"/>
              </a:rPr>
              <a:t>github.com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lafitter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M2</a:t>
            </a:r>
            <a:r>
              <a:rPr lang="fr-FR" dirty="0" smtClean="0">
                <a:hlinkClick r:id="rId2"/>
              </a:rPr>
              <a:t>-Science-du-Langage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Attention aux séparateurs et décimales…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"no data" "0.59" NA "1.144"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...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892" y="3413768"/>
            <a:ext cx="940777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6985" y="3412945"/>
            <a:ext cx="341923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77947" y="3720675"/>
            <a:ext cx="200384" cy="332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8908" y="4053254"/>
            <a:ext cx="4038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R "sait" que "NA" doit être interprété comme "rien du tout"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06346" y="4053254"/>
            <a:ext cx="2907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R pense logiquement que </a:t>
            </a:r>
            <a:r>
              <a:rPr lang="fr-FR" sz="1400" i="1" dirty="0" smtClean="0"/>
              <a:t>iq</a:t>
            </a:r>
            <a:r>
              <a:rPr lang="fr-FR" sz="1400" dirty="0" smtClean="0"/>
              <a:t> est un vecteur de type caractère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51992" y="3721498"/>
            <a:ext cx="178289" cy="3317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c("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NA","no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data"))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NA 0.59 NA 1.144 -0.676 ...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8659" y="3414387"/>
            <a:ext cx="307731" cy="239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0945" y="3391872"/>
            <a:ext cx="269630" cy="273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976197" y="3685373"/>
            <a:ext cx="351578" cy="3060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0376" y="4026831"/>
            <a:ext cx="3123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maintenant R sait que "no data" = "NA"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1" y="3673239"/>
            <a:ext cx="347296" cy="318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4994031" y="2013438"/>
            <a:ext cx="484555" cy="21672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86300" y="1627381"/>
            <a:ext cx="3534508" cy="588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5" y="1644162"/>
            <a:ext cx="886080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815" y="1573578"/>
            <a:ext cx="7315200" cy="3749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(idem)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search()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montre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environnement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paquets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"package:readxl"    "package:stats"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 smtClean="0"/>
              <a:t>"</a:t>
            </a:r>
            <a:r>
              <a:rPr lang="fr-FR" sz="2000" dirty="0" smtClean="0"/>
              <a:t>Bands</a:t>
            </a:r>
            <a:r>
              <a:rPr lang="fr-FR" sz="2000" dirty="0" smtClean="0"/>
              <a:t>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 smtClean="0"/>
              <a:t>"</a:t>
            </a:r>
            <a:r>
              <a:rPr lang="fr-FR" sz="2000" dirty="0" smtClean="0"/>
              <a:t>Bands</a:t>
            </a:r>
            <a:r>
              <a:rPr lang="fr-FR" sz="2000" dirty="0" smtClean="0"/>
              <a:t>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837" y="4653639"/>
            <a:ext cx="70778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48846" y="5266817"/>
            <a:ext cx="845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grâce </a:t>
            </a:r>
            <a:r>
              <a:rPr lang="fr-FR" sz="2000" dirty="0" smtClean="0">
                <a:sym typeface="Wingdings" panose="05000000000000000000" pitchFamily="2" charset="2"/>
              </a:rPr>
              <a:t>au 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"$"</a:t>
            </a:r>
            <a:r>
              <a:rPr lang="fr-FR" sz="2000" dirty="0">
                <a:sym typeface="Wingdings" panose="05000000000000000000" pitchFamily="2" charset="2"/>
              </a:rPr>
              <a:t>, R reconnaît maintenant </a:t>
            </a:r>
            <a:r>
              <a:rPr lang="fr-FR" sz="2000" dirty="0" smtClean="0">
                <a:sym typeface="Wingdings" panose="05000000000000000000" pitchFamily="2" charset="2"/>
              </a:rPr>
              <a:t>"Bands" </a:t>
            </a:r>
            <a:r>
              <a:rPr lang="fr-FR" sz="2000" dirty="0">
                <a:sym typeface="Wingdings" panose="05000000000000000000" pitchFamily="2" charset="2"/>
              </a:rPr>
              <a:t>comme un 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937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Il existe un 2</a:t>
            </a:r>
            <a:r>
              <a:rPr lang="fr-FR" baseline="30000" dirty="0"/>
              <a:t>ème</a:t>
            </a:r>
            <a:r>
              <a:rPr lang="fr-FR" dirty="0"/>
              <a:t> moyen </a:t>
            </a:r>
            <a:r>
              <a:rPr lang="fr-FR" dirty="0" smtClean="0"/>
              <a:t>d'accéder à "Bands", consistant </a:t>
            </a:r>
            <a:r>
              <a:rPr lang="fr-FR" dirty="0"/>
              <a:t>à transformer </a:t>
            </a:r>
            <a:r>
              <a:rPr lang="fr-FR" dirty="0" smtClean="0"/>
              <a:t>le </a:t>
            </a:r>
            <a:r>
              <a:rPr lang="fr-FR" dirty="0" err="1" smtClean="0"/>
              <a:t>DF</a:t>
            </a:r>
            <a:r>
              <a:rPr lang="fr-FR" dirty="0" smtClean="0"/>
              <a:t> </a:t>
            </a:r>
            <a:r>
              <a:rPr lang="fr-FR" dirty="0"/>
              <a:t>en environnement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4142224" y="2551532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6895" y="2073248"/>
            <a:ext cx="8468515" cy="2318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transforme le DF en environnement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"package:readxl" 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"package:stats"     "package:graphics"  "package:grDevices"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"package:utils"     "package:datasets"  "package:methods"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"Autoloads"         "package:base"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</a:p>
          <a:p>
            <a:r>
              <a:rPr lang="fr-FR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fr-FR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enlève le </a:t>
            </a:r>
            <a:r>
              <a:rPr lang="fr-FR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l'environnement</a:t>
            </a:r>
            <a:endParaRPr lang="en-US" sz="16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249774" y="1142045"/>
            <a:ext cx="74646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prstClr val="black"/>
                </a:solidFill>
              </a:rPr>
              <a:t>Attention ! La solution </a:t>
            </a:r>
            <a:r>
              <a:rPr lang="fr-FR" dirty="0" err="1" smtClean="0">
                <a:solidFill>
                  <a:prstClr val="black"/>
                </a:solidFill>
              </a:rPr>
              <a:t>attach</a:t>
            </a:r>
            <a:r>
              <a:rPr lang="fr-FR" dirty="0" smtClean="0">
                <a:solidFill>
                  <a:prstClr val="black"/>
                </a:solidFill>
              </a:rPr>
              <a:t>/</a:t>
            </a:r>
            <a:r>
              <a:rPr lang="fr-FR" dirty="0" err="1" smtClean="0">
                <a:solidFill>
                  <a:prstClr val="black"/>
                </a:solidFill>
              </a:rPr>
              <a:t>detach</a:t>
            </a:r>
            <a:r>
              <a:rPr lang="fr-FR" dirty="0" smtClean="0">
                <a:solidFill>
                  <a:prstClr val="black"/>
                </a:solidFill>
              </a:rPr>
              <a:t> peut créer des </a:t>
            </a:r>
            <a:r>
              <a:rPr lang="fr-FR" dirty="0" smtClean="0">
                <a:solidFill>
                  <a:prstClr val="black"/>
                </a:solidFill>
              </a:rPr>
              <a:t>conflits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Imaginons </a:t>
            </a:r>
            <a:r>
              <a:rPr lang="fr-FR" dirty="0"/>
              <a:t>qu'un objet crée précédemment s'appelle déjà "</a:t>
            </a:r>
            <a:r>
              <a:rPr lang="fr-FR" dirty="0" smtClean="0"/>
              <a:t>Bands"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Dans </a:t>
            </a:r>
            <a:r>
              <a:rPr lang="fr-FR" dirty="0"/>
              <a:t>ce cas </a:t>
            </a:r>
            <a:r>
              <a:rPr lang="fr-FR" dirty="0" err="1"/>
              <a:t>attach</a:t>
            </a:r>
            <a:r>
              <a:rPr lang="fr-FR" dirty="0"/>
              <a:t>() ne fonctionne </a:t>
            </a:r>
            <a:r>
              <a:rPr lang="fr-FR" dirty="0" smtClean="0"/>
              <a:t>plus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10652" y="2713505"/>
            <a:ext cx="5671040" cy="1897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vraiment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résultat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attendu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fr-FR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rm(Bands) </a:t>
            </a:r>
            <a:r>
              <a:rPr lang="fr-FR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maintenant ça devrait marcher</a:t>
            </a:r>
            <a:endParaRPr lang="en-US" sz="14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Sur </a:t>
            </a:r>
            <a:r>
              <a:rPr lang="fr-FR" dirty="0">
                <a:solidFill>
                  <a:prstClr val="black"/>
                </a:solidFill>
              </a:rPr>
              <a:t>ce </a:t>
            </a:r>
            <a:r>
              <a:rPr lang="fr-FR" dirty="0" smtClean="0">
                <a:solidFill>
                  <a:prstClr val="black"/>
                </a:solidFill>
              </a:rPr>
              <a:t>sujet voir </a:t>
            </a:r>
            <a:r>
              <a:rPr lang="fr-FR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www.uvm.edu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/~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statdhtx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StatPages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/R/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attaching.html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0530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 dirty="0" err="1"/>
                        <a:t>blabla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# </a:t>
                      </a:r>
                      <a:r>
                        <a:rPr lang="fr-FR" sz="2000" dirty="0" smtClean="0">
                          <a:highlight>
                            <a:srgbClr val="00FFFF"/>
                          </a:highlight>
                        </a:rPr>
                        <a:t>très beau</a:t>
                      </a:r>
                      <a:r>
                        <a:rPr lang="fr-FR" sz="2000" baseline="0" dirty="0" smtClean="0">
                          <a:highlight>
                            <a:srgbClr val="00FFFF"/>
                          </a:highlight>
                        </a:rPr>
                        <a:t> code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 dirty="0"/>
                        <a:t> 12 ou 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DF</a:t>
                      </a:r>
                      <a:r>
                        <a:rPr lang="fr-FR" sz="2000" dirty="0" err="1" smtClean="0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 dirty="0" err="1" smtClean="0"/>
                        <a:t>Bands</a:t>
                      </a:r>
                      <a:endParaRPr lang="fr-FR" sz="2000" dirty="0"/>
                    </a:p>
                    <a:p>
                      <a:r>
                        <a:rPr lang="fr-FR" sz="2000" dirty="0" err="1" smtClean="0"/>
                        <a:t>DF</a:t>
                      </a:r>
                      <a:r>
                        <a:rPr lang="fr-FR" sz="2000" dirty="0" smtClean="0">
                          <a:highlight>
                            <a:srgbClr val="00FFFF"/>
                          </a:highlight>
                        </a:rPr>
                        <a:t>["Bands"]</a:t>
                      </a:r>
                      <a:endParaRPr lang="fr-FR" sz="20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699" y="2467743"/>
            <a:ext cx="4572000" cy="77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vache[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</a:t>
            </a: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>
                <a:sym typeface="Wingdings" panose="05000000000000000000" pitchFamily="2" charset="2"/>
              </a:rPr>
              <a:t>coordonnées en </a:t>
            </a:r>
            <a:r>
              <a:rPr lang="fr-FR" dirty="0" smtClean="0">
                <a:sym typeface="Wingdings" panose="05000000000000000000" pitchFamily="2" charset="2"/>
              </a:rPr>
              <a:t>2 dimensions </a:t>
            </a:r>
            <a:r>
              <a:rPr lang="fr-FR" dirty="0"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3969" y="3448328"/>
            <a:ext cx="54160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 Bands Population Happiness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Afghanistan     2   37466414     2.404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Albania     7    3088385     5.199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Algeria    16   43576691     5.122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Andorra     2      85645        NA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91306" y="249308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dirty="0" err="1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>
                <a:sym typeface="Wingdings" panose="05000000000000000000" pitchFamily="2" charset="2"/>
              </a:rPr>
              <a:t>coordonnées en </a:t>
            </a:r>
            <a:r>
              <a:rPr lang="fr-FR" dirty="0" smtClean="0">
                <a:sym typeface="Wingdings" panose="05000000000000000000" pitchFamily="2" charset="2"/>
              </a:rPr>
              <a:t>2 dimensions </a:t>
            </a:r>
            <a:r>
              <a:rPr lang="fr-FR" dirty="0"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395009"/>
            <a:ext cx="6717323" cy="362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Albania     7    3088385     5.199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[1]     2     7    16     2     8  1907    19  1545   664     9     6   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 …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Bands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2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  7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 16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  2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3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Pour l'adressage il est plus pratique d'utiliser des </a:t>
            </a:r>
            <a:r>
              <a:rPr lang="fr-FR" i="1" dirty="0" smtClean="0">
                <a:sym typeface="Wingdings" panose="05000000000000000000" pitchFamily="2" charset="2"/>
              </a:rPr>
              <a:t>noms</a:t>
            </a:r>
            <a:r>
              <a:rPr lang="fr-FR" dirty="0" smtClean="0">
                <a:sym typeface="Wingdings" panose="05000000000000000000" pitchFamily="2" charset="2"/>
              </a:rPr>
              <a:t> que des </a:t>
            </a:r>
            <a:r>
              <a:rPr lang="fr-FR" i="1" dirty="0" smtClean="0">
                <a:sym typeface="Wingdings" panose="05000000000000000000" pitchFamily="2" charset="2"/>
              </a:rPr>
              <a:t>chiffres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Quelques exemples de filtrages simples (sur la base d'une seule variable) :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070" y="2340740"/>
            <a:ext cx="8765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                                       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("Bands", "Happiness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"France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Togo","Bulgaria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row.names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c(5,87,142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DF$Bands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                  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703552" y="496211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340020" y="497519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 rot="16200000">
            <a:off x="3023932" y="2584314"/>
            <a:ext cx="177094" cy="44840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/>
          <p:cNvSpPr/>
          <p:nvPr/>
        </p:nvSpPr>
        <p:spPr>
          <a:xfrm rot="16200000">
            <a:off x="6766526" y="3460615"/>
            <a:ext cx="177094" cy="27314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95" y="5653355"/>
            <a:ext cx="523949" cy="544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28365"/>
            <a:ext cx="8175347" cy="4770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sz="14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4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fr-FR" sz="1400" dirty="0" smtClean="0">
                <a:solidFill>
                  <a:prstClr val="black"/>
                </a:solidFill>
              </a:rPr>
              <a:t> : vérifie si valeur du 1er argument </a:t>
            </a:r>
            <a:r>
              <a:rPr lang="fr-FR" sz="1100" dirty="0" smtClean="0">
                <a:solidFill>
                  <a:prstClr val="black"/>
                </a:solidFill>
              </a:rPr>
              <a:t>(</a:t>
            </a:r>
            <a:r>
              <a:rPr lang="en-US" sz="11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1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fr-FR" sz="1100" dirty="0" smtClean="0">
                <a:solidFill>
                  <a:prstClr val="black"/>
                </a:solidFill>
              </a:rPr>
              <a:t> </a:t>
            </a:r>
            <a:r>
              <a:rPr lang="fr-FR" sz="1400" dirty="0" smtClean="0">
                <a:solidFill>
                  <a:prstClr val="black"/>
                </a:solidFill>
              </a:rPr>
              <a:t>présente dans le 2ème argument 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fr-FR" sz="1100" dirty="0" smtClean="0">
                <a:solidFill>
                  <a:prstClr val="black"/>
                </a:solidFill>
              </a:rPr>
              <a:t> </a:t>
            </a:r>
            <a:endParaRPr lang="fr-F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Filtrages </a:t>
            </a:r>
            <a:r>
              <a:rPr lang="fr-FR" dirty="0">
                <a:sym typeface="Wingdings" panose="05000000000000000000" pitchFamily="2" charset="2"/>
              </a:rPr>
              <a:t>complexes (sur la base de plusieurs variables</a:t>
            </a:r>
            <a:r>
              <a:rPr lang="fr-FR" dirty="0" smtClean="0">
                <a:sym typeface="Wingdings" panose="05000000000000000000" pitchFamily="2" charset="2"/>
              </a:rPr>
              <a:t>) avec les opérateurs "&amp;" et "|" :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3784" y="6165559"/>
            <a:ext cx="5240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www.mitchcraver.com</a:t>
            </a:r>
            <a:r>
              <a:rPr lang="en-US" sz="1100" dirty="0"/>
              <a:t>/2021/06/15/</a:t>
            </a:r>
            <a:r>
              <a:rPr lang="en-US" sz="1100" dirty="0" err="1"/>
              <a:t>subsetting</a:t>
            </a:r>
            <a:r>
              <a:rPr lang="en-US" sz="1100" dirty="0"/>
              <a:t>-and-filtering-a-data-frame-in-r/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309" y="2010283"/>
            <a:ext cx="8027377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complete.cases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(DF),]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garde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</a:t>
            </a:r>
            <a:r>
              <a:rPr lang="en-US" sz="16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données sans NA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pour simplifier le code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Population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"France"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Gremany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39493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Une fois qu</a:t>
            </a:r>
            <a:r>
              <a:rPr lang="fr-FR" dirty="0" smtClean="0">
                <a:sym typeface="Wingdings" panose="05000000000000000000" pitchFamily="2" charset="2"/>
              </a:rPr>
              <a:t>e l'on a compris les bases de l'adressage, il est aisé de remplacer des données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4061" y="1984165"/>
            <a:ext cx="68140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crée un DF temporaire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"Happiness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</a:t>
            </a:r>
            <a:r>
              <a:rPr lang="en-US" sz="16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Français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passe de 6.7 à 20 points de bonheur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remplace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toutes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NA de Bands par un 0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411229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Possibilité de ré-ordonner les données en fonction d'une variable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1" y="4889404"/>
            <a:ext cx="7253654" cy="713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 ordre 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 ordre décroissant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Comment modifier une variable du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ou rajouter une variable dans la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 ?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186" y="1762632"/>
            <a:ext cx="8071338" cy="302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4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la fonction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round()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arrondit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chiffres,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ici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0 chiffres après la virgule</a:t>
            </a:r>
            <a:b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crée un vecteur,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celui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-ci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l'extérieur du DF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...</a:t>
            </a:r>
            <a:b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résoudre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problème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…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DF2,Happiness_rounded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…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néanmoins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il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y 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solution beaucoup plus simple :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DF2$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903" y="5139102"/>
            <a:ext cx="163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spécifie le </a:t>
            </a:r>
            <a:r>
              <a:rPr lang="fr-FR" sz="1400" dirty="0" err="1" smtClean="0">
                <a:solidFill>
                  <a:srgbClr val="7030A0"/>
                </a:solidFill>
              </a:rPr>
              <a:t>DF</a:t>
            </a:r>
            <a:r>
              <a:rPr lang="fr-FR" sz="1400" dirty="0" smtClean="0">
                <a:solidFill>
                  <a:srgbClr val="7030A0"/>
                </a:solidFill>
              </a:rPr>
              <a:t> dans lequel on va insérer la variable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7538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083776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57400" y="5116941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spécifie le nom de la nouvelle variable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437917" y="4785829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2562" y="5246824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la nouvelle variable en 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NB : </a:t>
            </a:r>
            <a:r>
              <a:rPr lang="en-US" dirty="0"/>
              <a:t>la nouvelle variable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 même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lignes</a:t>
            </a:r>
            <a:r>
              <a:rPr lang="en-US" dirty="0"/>
              <a:t> que le DF. La </a:t>
            </a:r>
            <a:r>
              <a:rPr lang="en-US" dirty="0" err="1"/>
              <a:t>seule</a:t>
            </a:r>
            <a:r>
              <a:rPr lang="en-US" dirty="0"/>
              <a:t> exception </a:t>
            </a:r>
            <a:r>
              <a:rPr lang="en-US" dirty="0" err="1"/>
              <a:t>est</a:t>
            </a:r>
            <a:r>
              <a:rPr lang="en-US" dirty="0"/>
              <a:t> la possibilité de </a:t>
            </a:r>
            <a:r>
              <a:rPr lang="en-US" dirty="0" err="1"/>
              <a:t>rajouter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i="1" dirty="0" err="1"/>
              <a:t>constante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763" y="2263553"/>
            <a:ext cx="8150469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                 2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                 5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                 5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                NA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 Angola     8   33642646        NA                NA       5.553575</a:t>
            </a:r>
            <a:endParaRPr lang="en-US" sz="1400" dirty="0"/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95" y="5628785"/>
            <a:ext cx="523949" cy="5443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03795"/>
            <a:ext cx="81753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</a:rPr>
              <a:t>NB : l'argument </a:t>
            </a:r>
            <a:r>
              <a:rPr lang="fr-FR" sz="1200" b="1" dirty="0" err="1" smtClean="0">
                <a:solidFill>
                  <a:prstClr val="black"/>
                </a:solidFill>
              </a:rPr>
              <a:t>na.rm</a:t>
            </a:r>
            <a:r>
              <a:rPr lang="fr-FR" sz="1200" b="1" dirty="0" smtClean="0">
                <a:solidFill>
                  <a:prstClr val="black"/>
                </a:solidFill>
              </a:rPr>
              <a:t> = T </a:t>
            </a:r>
            <a:r>
              <a:rPr lang="fr-FR" sz="1200" dirty="0" smtClean="0">
                <a:solidFill>
                  <a:prstClr val="black"/>
                </a:solidFill>
              </a:rPr>
              <a:t>dans </a:t>
            </a:r>
            <a:r>
              <a:rPr lang="fr-FR" sz="1200" dirty="0" err="1" smtClean="0">
                <a:solidFill>
                  <a:prstClr val="black"/>
                </a:solidFill>
              </a:rPr>
              <a:t>mean</a:t>
            </a:r>
            <a:r>
              <a:rPr lang="fr-FR" sz="1200" dirty="0" smtClean="0">
                <a:solidFill>
                  <a:prstClr val="black"/>
                </a:solidFill>
              </a:rPr>
              <a:t>() permet de calculer la moyenne en ne prenant pas en compte les NA ; autrement la fonction </a:t>
            </a:r>
            <a:r>
              <a:rPr lang="fr-FR" sz="1200" dirty="0" err="1" smtClean="0">
                <a:solidFill>
                  <a:prstClr val="black"/>
                </a:solidFill>
              </a:rPr>
              <a:t>mean</a:t>
            </a:r>
            <a:r>
              <a:rPr lang="fr-FR" sz="1200" dirty="0" smtClean="0">
                <a:solidFill>
                  <a:prstClr val="black"/>
                </a:solidFill>
              </a:rPr>
              <a:t>() renverra un … </a:t>
            </a:r>
            <a:r>
              <a:rPr lang="fr-FR" sz="1200" b="1" dirty="0" smtClean="0">
                <a:solidFill>
                  <a:prstClr val="black"/>
                </a:solidFill>
              </a:rPr>
              <a:t>NA. </a:t>
            </a:r>
            <a:r>
              <a:rPr lang="fr-FR" sz="1200" dirty="0" err="1">
                <a:solidFill>
                  <a:prstClr val="black"/>
                </a:solidFill>
              </a:rPr>
              <a:t>na.rm</a:t>
            </a:r>
            <a:r>
              <a:rPr lang="fr-FR" sz="1200" dirty="0">
                <a:solidFill>
                  <a:prstClr val="black"/>
                </a:solidFill>
              </a:rPr>
              <a:t> = T </a:t>
            </a:r>
            <a:r>
              <a:rPr lang="fr-FR" sz="1200" dirty="0" smtClean="0">
                <a:solidFill>
                  <a:prstClr val="black"/>
                </a:solidFill>
              </a:rPr>
              <a:t>doit donc être fréquemment utilisé.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803" y="5409210"/>
            <a:ext cx="273344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2936631" y="5239543"/>
            <a:ext cx="360484" cy="221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297115" y="5027199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79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 smtClean="0">
                <a:sym typeface="Wingdings" panose="05000000000000000000" pitchFamily="2" charset="2"/>
              </a:rPr>
              <a:t> du paquet "</a:t>
            </a:r>
            <a:r>
              <a:rPr lang="fr-FR" sz="1600" dirty="0" err="1" smtClean="0">
                <a:sym typeface="Wingdings" panose="05000000000000000000" pitchFamily="2" charset="2"/>
              </a:rPr>
              <a:t>dplyr</a:t>
            </a:r>
            <a:r>
              <a:rPr lang="fr-FR" sz="1600" dirty="0" smtClean="0">
                <a:sym typeface="Wingdings" panose="05000000000000000000" pitchFamily="2" charset="2"/>
              </a:rPr>
              <a:t>"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nul besoin de </a:t>
            </a:r>
            <a:r>
              <a:rPr lang="fr-FR" sz="1400" dirty="0" err="1" smtClean="0">
                <a:sym typeface="Wingdings" panose="05000000000000000000" pitchFamily="2" charset="2"/>
              </a:rPr>
              <a:t>re</a:t>
            </a:r>
            <a:r>
              <a:rPr lang="fr-FR" sz="1400" dirty="0" smtClean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2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 smtClean="0">
                <a:sym typeface="Wingdings" panose="05000000000000000000" pitchFamily="2" charset="2"/>
              </a:rPr>
              <a:t> du paquet "</a:t>
            </a:r>
            <a:r>
              <a:rPr lang="fr-FR" sz="1600" dirty="0" err="1" smtClean="0">
                <a:sym typeface="Wingdings" panose="05000000000000000000" pitchFamily="2" charset="2"/>
              </a:rPr>
              <a:t>dplyr</a:t>
            </a:r>
            <a:r>
              <a:rPr lang="fr-FR" sz="1600" dirty="0" smtClean="0">
                <a:sym typeface="Wingdings" panose="05000000000000000000" pitchFamily="2" charset="2"/>
              </a:rPr>
              <a:t>"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nul besoin de </a:t>
            </a:r>
            <a:r>
              <a:rPr lang="fr-FR" sz="1400" dirty="0" err="1" smtClean="0">
                <a:sym typeface="Wingdings" panose="05000000000000000000" pitchFamily="2" charset="2"/>
              </a:rPr>
              <a:t>re</a:t>
            </a:r>
            <a:r>
              <a:rPr lang="fr-FR" sz="1400" dirty="0" smtClean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647699" y="4566579"/>
            <a:ext cx="357065" cy="5263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386" y="5092942"/>
            <a:ext cx="10726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b="1" dirty="0" smtClean="0">
                <a:solidFill>
                  <a:srgbClr val="005DA2"/>
                </a:solidFill>
              </a:rPr>
              <a:t>évite de potentiels conflits avec d'autres fonctions "</a:t>
            </a:r>
            <a:r>
              <a:rPr lang="fr-FR" sz="1050" b="1" dirty="0" err="1" smtClean="0">
                <a:solidFill>
                  <a:srgbClr val="005DA2"/>
                </a:solidFill>
              </a:rPr>
              <a:t>mutate</a:t>
            </a:r>
            <a:r>
              <a:rPr lang="fr-FR" sz="1050" b="1" dirty="0" smtClean="0">
                <a:solidFill>
                  <a:srgbClr val="005DA2"/>
                </a:solidFill>
              </a:rPr>
              <a:t>" qui feraient autre chose</a:t>
            </a:r>
            <a:endParaRPr lang="en-US" sz="1050" b="1" dirty="0">
              <a:solidFill>
                <a:srgbClr val="005DA2"/>
              </a:solidFill>
            </a:endParaRPr>
          </a:p>
        </p:txBody>
      </p:sp>
      <p:pic>
        <p:nvPicPr>
          <p:cNvPr id="31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4991" y="4715425"/>
            <a:ext cx="363374" cy="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Aparté : une "</a:t>
            </a:r>
            <a:r>
              <a:rPr lang="fr-FR" sz="3600" dirty="0" err="1" smtClean="0"/>
              <a:t>dplyr-isation</a:t>
            </a:r>
            <a:r>
              <a:rPr lang="fr-FR" sz="3600" dirty="0" smtClean="0"/>
              <a:t>" de R croissante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En pratique la syntaxe de "R de base" tend à être délaissée pour une syntaxe plus de type "</a:t>
            </a:r>
            <a:r>
              <a:rPr lang="fr-FR" dirty="0" err="1" smtClean="0">
                <a:sym typeface="Wingdings" panose="05000000000000000000" pitchFamily="2" charset="2"/>
              </a:rPr>
              <a:t>dplyr</a:t>
            </a:r>
            <a:r>
              <a:rPr lang="fr-FR" dirty="0" smtClean="0">
                <a:sym typeface="Wingdings" panose="05000000000000000000" pitchFamily="2" charset="2"/>
              </a:rPr>
              <a:t>" </a:t>
            </a:r>
            <a:br>
              <a:rPr lang="fr-FR" dirty="0" smtClean="0">
                <a:sym typeface="Wingdings" panose="05000000000000000000" pitchFamily="2" charset="2"/>
              </a:rPr>
            </a:br>
            <a:endParaRPr lang="fr-FR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Possibilité de</a:t>
            </a:r>
            <a:r>
              <a:rPr lang="fr-FR" dirty="0" smtClean="0">
                <a:sym typeface="Wingdings" panose="05000000000000000000" pitchFamily="2" charset="2"/>
              </a:rPr>
              <a:t> "switcher" progressivement vers la syntaxe </a:t>
            </a:r>
            <a:r>
              <a:rPr lang="fr-FR" dirty="0" err="1" smtClean="0">
                <a:sym typeface="Wingdings" panose="05000000000000000000" pitchFamily="2" charset="2"/>
              </a:rPr>
              <a:t>dplyr</a:t>
            </a:r>
            <a:r>
              <a:rPr lang="fr-FR" dirty="0" smtClean="0">
                <a:sym typeface="Wingdings" panose="05000000000000000000" pitchFamily="2" charset="2"/>
              </a:rPr>
              <a:t> une fois les bases acquises</a:t>
            </a:r>
          </a:p>
        </p:txBody>
      </p:sp>
      <p:sp>
        <p:nvSpPr>
          <p:cNvPr id="8" name="Flèche droite 7"/>
          <p:cNvSpPr/>
          <p:nvPr/>
        </p:nvSpPr>
        <p:spPr>
          <a:xfrm>
            <a:off x="4389375" y="3310841"/>
            <a:ext cx="712177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5016" y="2523737"/>
            <a:ext cx="3582134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::select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DF2,Bands,Happiness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::filter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arrange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928" y="2523737"/>
            <a:ext cx="382538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DF2[c("Bands", "Happiness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")]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DF2[DF2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Bands),]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5984" y="4765145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42" y="4582174"/>
            <a:ext cx="1162042" cy="17430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9022" y="5158636"/>
            <a:ext cx="2640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livre numérique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considéré comme un incontournable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8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Exercice 4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A partir de …</a:t>
            </a:r>
            <a:br>
              <a:rPr lang="fr-FR" dirty="0" smtClean="0">
                <a:sym typeface="Wingdings" panose="05000000000000000000" pitchFamily="2" charset="2"/>
              </a:rPr>
            </a:br>
            <a:endParaRPr lang="fr-F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61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796988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42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37" y="952646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5" y="44021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18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18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18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18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4804</Words>
  <Application>Microsoft Office PowerPoint</Application>
  <PresentationFormat>Affichage à l'écran (4:3)</PresentationFormat>
  <Paragraphs>622</Paragraphs>
  <Slides>71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Lafitte, Remi</cp:lastModifiedBy>
  <cp:revision>916</cp:revision>
  <dcterms:created xsi:type="dcterms:W3CDTF">2023-09-13T10:00:13Z</dcterms:created>
  <dcterms:modified xsi:type="dcterms:W3CDTF">2023-10-18T14:46:53Z</dcterms:modified>
</cp:coreProperties>
</file>